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  <p:sldMasterId id="2147483696" r:id="rId3"/>
  </p:sldMasterIdLst>
  <p:notesMasterIdLst>
    <p:notesMasterId r:id="rId35"/>
  </p:notesMasterIdLst>
  <p:sldIdLst>
    <p:sldId id="256" r:id="rId4"/>
    <p:sldId id="266" r:id="rId5"/>
    <p:sldId id="268" r:id="rId6"/>
    <p:sldId id="270" r:id="rId7"/>
    <p:sldId id="271" r:id="rId8"/>
    <p:sldId id="272" r:id="rId9"/>
    <p:sldId id="390" r:id="rId10"/>
    <p:sldId id="389" r:id="rId11"/>
    <p:sldId id="258" r:id="rId12"/>
    <p:sldId id="259" r:id="rId13"/>
    <p:sldId id="264" r:id="rId14"/>
    <p:sldId id="391" r:id="rId15"/>
    <p:sldId id="392" r:id="rId16"/>
    <p:sldId id="397" r:id="rId17"/>
    <p:sldId id="399" r:id="rId18"/>
    <p:sldId id="393" r:id="rId19"/>
    <p:sldId id="394" r:id="rId20"/>
    <p:sldId id="400" r:id="rId21"/>
    <p:sldId id="396" r:id="rId22"/>
    <p:sldId id="401" r:id="rId23"/>
    <p:sldId id="260" r:id="rId24"/>
    <p:sldId id="261" r:id="rId25"/>
    <p:sldId id="262" r:id="rId26"/>
    <p:sldId id="263" r:id="rId27"/>
    <p:sldId id="407" r:id="rId28"/>
    <p:sldId id="408" r:id="rId29"/>
    <p:sldId id="406" r:id="rId30"/>
    <p:sldId id="409" r:id="rId31"/>
    <p:sldId id="402" r:id="rId32"/>
    <p:sldId id="403" r:id="rId33"/>
    <p:sldId id="3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3575-9629-644D-B186-4A914642EE40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199C5-6BBE-B841-AF64-910350CCB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CF5E6-0202-C844-BCA0-C8871E59FA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9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CF5E6-0202-C844-BCA0-C8871E59FA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802D-2D03-BE49-97AF-DE25499D6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79BB-C53F-454F-8922-2B273918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F80-FE65-ED4F-9FE0-B09E92D1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F942A-634C-BB40-9910-CBFA440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42F66-DE68-D245-97C8-9A6FA1D0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86B8-FDC8-A24B-A420-9A352903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81A36-D120-B846-BA83-5C4BFEA36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F6F14-E9DD-E146-A94A-4A7CA228F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0E94-9F94-1649-8FE1-5341BF85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F5164-23F2-A840-AE31-9813D213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7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027D83-6F99-5343-9159-1F2E060A4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7CEDD-89DF-CC43-9E60-8FC65D4CF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E88CF-EA17-6D4E-A676-D0DD2AE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57EE-AA9E-7744-B121-837829395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5FA26-DD53-CA43-B54B-89E91BC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85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0746"/>
            <a:ext cx="10972800" cy="38454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4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57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83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25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8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C586-3F5F-8148-BB1F-499EF949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2D30-D2E4-C24D-96F5-10BF4E04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C657D-8EE5-CB48-9FCB-F9F368C2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A4680-2FCD-2C45-88DD-58DC3F09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DDA8-E64C-534E-9966-09CB65200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7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6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2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82DD6-9341-5D45-8315-D1D158FBFE4A}" type="datetime1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92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6202B-BCBD-3B4F-96A0-D9C0E2A1DC2C}" type="datetime1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4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9EDF5-3C82-9B47-86A1-D747ACB35BBB}" type="datetime1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2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4276FD-2D92-734B-8B54-A21657698305}" type="datetime1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863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58F13-656B-6A41-BC98-7A4EFFAD4B91}" type="datetime1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7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97F0-9784-3749-B613-6D6C7D680257}" type="datetime1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091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642D8-68CE-C14A-A2C1-AFE5F77D84A0}" type="datetime1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2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0776C-1D59-8049-88C7-A9CF31D46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B2CAF-2FC3-CE40-AFEE-BB0B1776B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7856D-91AF-CD4F-BBB9-BB22C9E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E7E-C490-8847-8BD6-E8FF9272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8B10A-A8F3-4D47-8A42-C63FD91E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52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8CA16-CA11-8A47-99CE-6248FEF0026D}" type="datetime1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85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30250-BC61-9D43-8FF3-D942E60AA98E}" type="datetime1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9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08C5E-755C-104C-BC75-E5DB0D260750}" type="datetime1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129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A5D20-1302-4F43-A103-2F2A75585A40}" type="datetime1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6C5A-058F-7443-BE51-F3484A7E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65D3-EC68-114D-9B11-DAB294D6F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729DA-5D8F-0D4A-9476-2A4B45653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80497-C1FE-D547-B571-D69E5741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48521-7F13-C445-8751-4E87C9A2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7EE6-7CA7-0E41-9D14-89950249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FEF4-0D8E-DE46-AA71-05EE50ED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D346F-A12C-C142-8A93-08AF8CD4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5F87-A4D7-9343-A334-BB0CFE4C1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EE44D-0A72-974F-A950-E6793FBE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33BD-E3C6-644A-BFEA-47849788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D901-6AD6-4A49-BB2B-6B6114E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8327C-C108-2948-9F3B-C5B7A290D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731F0-A30E-CD44-8DE4-E4833756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B4FD0-E6C0-4B4E-9F81-15DB2083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13ED28-8A5F-F64A-8A93-8A03DD77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56722-EB54-8141-9FFB-B883395CC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943BF-772C-0847-97EA-D301AA57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B0981-B3E8-BA40-99FE-EA2C2AD95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584C-B9F3-5C46-B605-B2FB47395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55008-FE08-E24B-9B3C-0A16B2CEE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7EC03-3651-D14B-AEAB-3A7133F5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6D8CA-8B8C-944F-8C90-AE9CC8AC0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4B7D9-B6E8-714F-A4A5-B28D20D3F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4357-3269-4248-AEAA-3609D1B5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07DF4-EB73-9348-BA24-2E62ACB5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FC95E-AF76-2F40-8E6E-10EEB82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8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6BE1-1070-164D-B226-7BEB3337B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FE752A-35DB-4244-957A-47F0C249B8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A8CC6-3E86-9E4C-B828-E55B4933B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5BC1C-7B9D-C646-8E67-4C98CDDA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9295E-F278-8441-AA89-1F2F8EB2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DEB5-4B8E-1143-AC2B-DDB5F294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2B010-5E9E-E240-BC91-7846D2B2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3D9EB-2FC9-1848-BCB3-4904198DC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4448-0A7D-184E-908E-72ADAF04E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CBE-5833-3E4A-B056-894CFF8CC29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86183-444C-E749-AEE5-FEA7D7D6E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18D00-42C1-B442-BC2B-ECBBCB647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24F7F-1103-A749-AA35-91DD36B89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5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11/16/22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29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32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677D97-8CB2-8D49-BFFA-6C4C34E5F668}" type="datetime1">
              <a:rPr lang="en-US" smtClean="0"/>
              <a:t>11/16/22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4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2.tiff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8C24-8575-8644-833E-593D27AC5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87F49-5DA5-4E46-B793-DAB018625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201 Fall 2022</a:t>
            </a:r>
          </a:p>
          <a:p>
            <a:r>
              <a:rPr lang="en-US" dirty="0"/>
              <a:t>Dr. Benjamin Beeler</a:t>
            </a:r>
          </a:p>
        </p:txBody>
      </p:sp>
    </p:spTree>
    <p:extLst>
      <p:ext uri="{BB962C8B-B14F-4D97-AF65-F5344CB8AC3E}">
        <p14:creationId xmlns:p14="http://schemas.microsoft.com/office/powerpoint/2010/main" val="3005064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6F6-8382-5E47-9114-1EA688DA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EE70-46D5-2D4D-8418-94577380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75453" cy="28166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Reference fuel for nuclear power industry</a:t>
            </a:r>
          </a:p>
          <a:p>
            <a:r>
              <a:rPr lang="en-US" dirty="0"/>
              <a:t>Single phase, fluorite structure</a:t>
            </a:r>
          </a:p>
          <a:p>
            <a:r>
              <a:rPr lang="en-US" dirty="0"/>
              <a:t>Fabrication via sintering UO2 powder into pellets</a:t>
            </a:r>
          </a:p>
          <a:p>
            <a:r>
              <a:rPr lang="en-US" dirty="0"/>
              <a:t>Water coolant</a:t>
            </a:r>
          </a:p>
          <a:p>
            <a:r>
              <a:rPr lang="en-US" dirty="0"/>
              <a:t>Pellets are stacked inside Zircaloy cladding tubes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8D0A-B1D0-4147-A314-55627D32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86" y="5033550"/>
            <a:ext cx="2089280" cy="132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FA8D8-9AA2-E243-BA0B-33B5E4A773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4103" y="4580219"/>
            <a:ext cx="1819967" cy="196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507C7-20AA-0542-BFC5-2919B231CC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028" y="2082800"/>
            <a:ext cx="3665937" cy="2497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CB7B-D2F5-7743-AF96-B9673BD7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0CB72-19D9-E446-AD7B-5D4EBE03F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193" y="4652900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9F21-8F62-194F-A861-D58DCBF1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1F94-D995-174B-9ED1-475DD0CD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87970" cy="39656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Good Characteristics</a:t>
            </a:r>
          </a:p>
          <a:p>
            <a:pPr lvl="1"/>
            <a:r>
              <a:rPr lang="en-US" sz="2400" dirty="0"/>
              <a:t>Very high melting point, about 2800 C</a:t>
            </a:r>
          </a:p>
          <a:p>
            <a:pPr lvl="1"/>
            <a:r>
              <a:rPr lang="en-US" sz="2400" dirty="0"/>
              <a:t>Maintains a stable fluorite phase up to melting</a:t>
            </a:r>
          </a:p>
          <a:p>
            <a:pPr lvl="1"/>
            <a:r>
              <a:rPr lang="en-US" sz="2400" dirty="0"/>
              <a:t>Very compatible with Zircaloy clad (no interaction zones forming/no FCCI)</a:t>
            </a:r>
          </a:p>
          <a:p>
            <a:pPr lvl="1"/>
            <a:r>
              <a:rPr lang="en-US" sz="2400" dirty="0"/>
              <a:t>Relative stability in water</a:t>
            </a:r>
          </a:p>
          <a:p>
            <a:pPr lvl="1"/>
            <a:r>
              <a:rPr lang="en-US" sz="2400" dirty="0"/>
              <a:t>Reasonably radiation resistant</a:t>
            </a:r>
          </a:p>
          <a:p>
            <a:pPr lvl="2"/>
            <a:r>
              <a:rPr lang="en-US" dirty="0"/>
              <a:t>no amorphization</a:t>
            </a:r>
          </a:p>
          <a:p>
            <a:pPr lvl="2"/>
            <a:r>
              <a:rPr lang="en-US" dirty="0"/>
              <a:t>Can incorporate a large number of fission products as substitutional defects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40788-4A81-EE45-8978-D3CB5C7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752" y="2365104"/>
            <a:ext cx="3834182" cy="33612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DBFE5-0A2E-F747-8314-A0AD1924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6C71-D686-D44F-BBA9-65AD4EED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95844-F1C0-2741-B369-5DB69438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76975" cy="3965670"/>
          </a:xfrm>
        </p:spPr>
        <p:txBody>
          <a:bodyPr>
            <a:normAutofit/>
          </a:bodyPr>
          <a:lstStyle/>
          <a:p>
            <a:r>
              <a:rPr lang="en-US" sz="2200" dirty="0"/>
              <a:t>Bad Characteristics</a:t>
            </a:r>
          </a:p>
          <a:p>
            <a:pPr lvl="1"/>
            <a:r>
              <a:rPr lang="en-US" sz="2200" dirty="0"/>
              <a:t>Brittle (thermal stress fractures, fragmentation)</a:t>
            </a:r>
          </a:p>
          <a:p>
            <a:pPr lvl="1"/>
            <a:r>
              <a:rPr lang="en-US" sz="2200" dirty="0"/>
              <a:t>Poor thermal conductivity</a:t>
            </a:r>
          </a:p>
          <a:p>
            <a:pPr lvl="1"/>
            <a:r>
              <a:rPr lang="en-US" sz="2200" dirty="0"/>
              <a:t>Properties very sensitive to stoichiometry</a:t>
            </a:r>
          </a:p>
          <a:p>
            <a:pPr lvl="1"/>
            <a:r>
              <a:rPr lang="en-US" sz="2200" dirty="0"/>
              <a:t>Limited linear heating rates</a:t>
            </a:r>
          </a:p>
          <a:p>
            <a:pPr lvl="1"/>
            <a:r>
              <a:rPr lang="en-US" sz="2200" dirty="0"/>
              <a:t>Non-negligible thermal expansion/swelling</a:t>
            </a:r>
          </a:p>
          <a:p>
            <a:pPr lvl="1"/>
            <a:r>
              <a:rPr lang="en-US" sz="2200" dirty="0"/>
              <a:t>Higher stored thermal energy than other fuel materials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7D4D-174C-FE4A-9EED-DE1C808CAB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868" y="4143330"/>
            <a:ext cx="3613463" cy="2636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3895D-C641-454B-9C13-B184B865A3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2674" y="1658512"/>
            <a:ext cx="2621849" cy="24848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2FA5A-C95A-C249-8948-FE191A5C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3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C820E-3C34-EC4C-AE1F-C17AF47B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Uranium Dioxide (UO2)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2DA05-8F21-DE41-B23A-EC60CAED5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67450" cy="396567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Critical Phenomena</a:t>
            </a:r>
          </a:p>
          <a:p>
            <a:pPr lvl="1"/>
            <a:r>
              <a:rPr lang="en-US" sz="2400" dirty="0"/>
              <a:t>Thermal conductivity (and degradation)</a:t>
            </a:r>
          </a:p>
          <a:p>
            <a:pPr lvl="1"/>
            <a:r>
              <a:rPr lang="en-US" sz="2400" dirty="0"/>
              <a:t>Fission gas release, leading to pressure increase inside the cladding</a:t>
            </a:r>
          </a:p>
          <a:p>
            <a:pPr lvl="1"/>
            <a:r>
              <a:rPr lang="en-US" sz="2400" dirty="0"/>
              <a:t>Fuel fragmentation and relocation under transients</a:t>
            </a:r>
          </a:p>
          <a:p>
            <a:pPr lvl="1"/>
            <a:r>
              <a:rPr lang="en-US" sz="2400" dirty="0"/>
              <a:t>Bambooing creating stress concentrations</a:t>
            </a:r>
          </a:p>
          <a:p>
            <a:r>
              <a:rPr lang="en-US" sz="2400" dirty="0"/>
              <a:t>All 98 operational reactors in US utilize UO2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EA13-2CDA-5A47-BC29-4BBD0C9388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693" y="4628045"/>
            <a:ext cx="3867307" cy="1974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2F96F-E077-2F47-8755-0AD875AC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48" y="1831257"/>
            <a:ext cx="4089952" cy="259030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EF82-B794-2B4C-9B5B-768C301C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0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1B0D-4FC0-2246-9A96-9667E7F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Oxides (MOX)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5242F-2E0F-304D-A84A-EAEAEB886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5792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Can be combined with PuO2 for a mixed oxide (MOX) fuel for use in fast reactors</a:t>
            </a:r>
          </a:p>
          <a:p>
            <a:r>
              <a:rPr lang="en-US" dirty="0"/>
              <a:t>Allows to burn excess weapons grade plutonium</a:t>
            </a:r>
          </a:p>
          <a:p>
            <a:r>
              <a:rPr lang="en-US" dirty="0"/>
              <a:t>About 30 reactors in Europe currently utilize a partial MOX core</a:t>
            </a:r>
          </a:p>
          <a:p>
            <a:r>
              <a:rPr lang="en-US" dirty="0"/>
              <a:t>Similar behavior to UO2, but different neutronics, fission gas release, thermal conductivity, etc.</a:t>
            </a:r>
          </a:p>
          <a:p>
            <a:r>
              <a:rPr lang="en-US" dirty="0"/>
              <a:t>Less common is inclusion of minor actinides in MOX to burn waste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1F1C8-3225-5544-8E83-6CC36F4619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2314" y="2623891"/>
            <a:ext cx="3615371" cy="36087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DDC68-2F19-1847-A888-577AE95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8E44A-44B7-084F-B325-1ED20F96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26" y="2092175"/>
            <a:ext cx="1947886" cy="18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0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7F4A-AF1A-E043-BC1B-FDC0187D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 Tolerant Fuel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A233-3512-8F40-88F2-D86740FD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81775" cy="39656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Cr-doped UO2</a:t>
            </a:r>
          </a:p>
          <a:p>
            <a:pPr lvl="1"/>
            <a:r>
              <a:rPr lang="en-US" dirty="0"/>
              <a:t>Larger grain size, theoretically reduced fission gas release</a:t>
            </a:r>
          </a:p>
          <a:p>
            <a:pPr lvl="1"/>
            <a:r>
              <a:rPr lang="en-US" dirty="0"/>
              <a:t>Cr changes the O potential present within the fuel, changing defect concentrations and mobilities</a:t>
            </a:r>
          </a:p>
          <a:p>
            <a:r>
              <a:rPr lang="en-US" dirty="0"/>
              <a:t>Coatings or alternate claddings – </a:t>
            </a:r>
            <a:r>
              <a:rPr lang="en-US" dirty="0" err="1"/>
              <a:t>FeCrAl</a:t>
            </a:r>
            <a:r>
              <a:rPr lang="en-US" dirty="0"/>
              <a:t> or </a:t>
            </a:r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Improved radiation resistance, corrosion resistance,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B2849-B904-BD41-BAF4-C9CD1AC8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299" y="4062287"/>
            <a:ext cx="3346616" cy="2644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5F25F-7A3F-774A-BCF4-BFAC664C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07567" y="1746722"/>
            <a:ext cx="1810080" cy="2537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F7CD-5C13-4C49-9F96-3A7ECD6E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2514B4-1FBF-8743-A23B-8CF0D4BB98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3233163"/>
            <a:ext cx="2174317" cy="2313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8D509-03D6-0846-A336-5E0070D1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046E4-CC4C-4342-B640-6324DE8AA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915025" cy="3965670"/>
          </a:xfrm>
        </p:spPr>
        <p:txBody>
          <a:bodyPr/>
          <a:lstStyle/>
          <a:p>
            <a:r>
              <a:rPr lang="en-US" dirty="0"/>
              <a:t>Utilized in sodium cooled fast reactors (SFRs)</a:t>
            </a:r>
          </a:p>
          <a:p>
            <a:pPr lvl="1"/>
            <a:r>
              <a:rPr lang="en-US" dirty="0"/>
              <a:t>EBR I, EBR II</a:t>
            </a:r>
          </a:p>
          <a:p>
            <a:r>
              <a:rPr lang="en-US" dirty="0"/>
              <a:t>Varied crystal structure and compositional environment</a:t>
            </a:r>
          </a:p>
          <a:p>
            <a:r>
              <a:rPr lang="en-US" dirty="0"/>
              <a:t>Easily alloyed with Pu, minor actinides (MA)</a:t>
            </a:r>
          </a:p>
          <a:p>
            <a:r>
              <a:rPr lang="en-US" dirty="0"/>
              <a:t>Can function as a breeder/burner fuel</a:t>
            </a:r>
          </a:p>
          <a:p>
            <a:r>
              <a:rPr lang="en-US" dirty="0"/>
              <a:t>Sodium coolant</a:t>
            </a:r>
          </a:p>
          <a:p>
            <a:r>
              <a:rPr lang="en-US" dirty="0"/>
              <a:t>Fe-based cladding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2B0A-BDAE-BD42-AD4E-AF72EAF23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95" y="2991331"/>
            <a:ext cx="3580060" cy="2554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BD52D-BF81-B74B-8709-0019DD3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696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C852-C49D-0E41-A3E4-C0C67F2D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B49CF-DCA8-654A-B57E-41B44FDA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57850" cy="3965670"/>
          </a:xfrm>
        </p:spPr>
        <p:txBody>
          <a:bodyPr/>
          <a:lstStyle/>
          <a:p>
            <a:r>
              <a:rPr lang="en-US" dirty="0"/>
              <a:t>Alloy metallic U with </a:t>
            </a:r>
            <a:r>
              <a:rPr lang="en-US" dirty="0" err="1"/>
              <a:t>Zr</a:t>
            </a:r>
            <a:r>
              <a:rPr lang="en-US" dirty="0"/>
              <a:t> to increase the melting point and to stabilize the high temperature body-centered cubic phase</a:t>
            </a:r>
          </a:p>
          <a:p>
            <a:r>
              <a:rPr lang="en-US" dirty="0"/>
              <a:t>Interesting phenomena</a:t>
            </a:r>
          </a:p>
          <a:p>
            <a:pPr lvl="1"/>
            <a:r>
              <a:rPr lang="en-US" dirty="0"/>
              <a:t>30-50% swelling</a:t>
            </a:r>
          </a:p>
          <a:p>
            <a:pPr lvl="1"/>
            <a:r>
              <a:rPr lang="en-US" dirty="0"/>
              <a:t>Constituent redistribution</a:t>
            </a:r>
          </a:p>
          <a:p>
            <a:pPr lvl="1"/>
            <a:r>
              <a:rPr lang="en-US" dirty="0"/>
              <a:t>Alpha tearing</a:t>
            </a:r>
          </a:p>
          <a:p>
            <a:pPr lvl="1"/>
            <a:r>
              <a:rPr lang="en-US" dirty="0"/>
              <a:t>FCCI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48FFA-65BB-AC44-8AC8-2BB2F5FD9B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905" y="3799128"/>
            <a:ext cx="2683238" cy="2705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1D2E1-756D-1947-B4C3-8899476C6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787" y="2571510"/>
            <a:ext cx="3432263" cy="258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759C4-DA72-3A44-AFB1-F69F9B1C8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0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FB4F-955C-7F45-8611-BF2897A6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Uranium-Zirconium (UZr)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505F-BA85-EC43-9ACD-46B58CBE7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8501"/>
            <a:ext cx="5553075" cy="3965670"/>
          </a:xfrm>
        </p:spPr>
        <p:txBody>
          <a:bodyPr/>
          <a:lstStyle/>
          <a:p>
            <a:r>
              <a:rPr lang="en-US" dirty="0"/>
              <a:t>Good Characteristics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Stability to high burnups (&gt; 20%)</a:t>
            </a:r>
          </a:p>
          <a:p>
            <a:pPr lvl="1"/>
            <a:r>
              <a:rPr lang="en-US" dirty="0"/>
              <a:t>Flexible composition</a:t>
            </a:r>
          </a:p>
          <a:p>
            <a:pPr lvl="1"/>
            <a:r>
              <a:rPr lang="en-US" dirty="0"/>
              <a:t>Inherent safety- negative reactivity feedback</a:t>
            </a:r>
          </a:p>
          <a:p>
            <a:pPr lvl="1"/>
            <a:r>
              <a:rPr lang="en-US" dirty="0"/>
              <a:t>Good compatibility with Na coolant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AA3B4-0210-5241-99B3-D32A3A6317AB}"/>
              </a:ext>
            </a:extLst>
          </p:cNvPr>
          <p:cNvSpPr txBox="1">
            <a:spLocks/>
          </p:cNvSpPr>
          <p:nvPr/>
        </p:nvSpPr>
        <p:spPr bwMode="auto">
          <a:xfrm>
            <a:off x="6029325" y="1968501"/>
            <a:ext cx="5553075" cy="396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Bad Characteristics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Low melting point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Dramatic fuel swelling that must be accounted for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Incredibly complex microstructures/unpredictable behavior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Fuel-Clad Chemical Interaction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Very easily oxidized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B10E9-6E9C-3B49-9555-05139A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66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3EFB-E600-DA42-88E7-BBC40906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E043-2BA5-F243-9F66-7B08B6BF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251769" cy="3965670"/>
          </a:xfrm>
        </p:spPr>
        <p:txBody>
          <a:bodyPr/>
          <a:lstStyle/>
          <a:p>
            <a:r>
              <a:rPr lang="en-US" dirty="0"/>
              <a:t>New fuel being qualified for research reactors</a:t>
            </a:r>
          </a:p>
          <a:p>
            <a:r>
              <a:rPr lang="en-US" dirty="0"/>
              <a:t>Fuel foil, with </a:t>
            </a:r>
            <a:r>
              <a:rPr lang="en-US" dirty="0" err="1"/>
              <a:t>Zr</a:t>
            </a:r>
            <a:r>
              <a:rPr lang="en-US" dirty="0"/>
              <a:t> diffusion barrier, Al cladding</a:t>
            </a:r>
          </a:p>
          <a:p>
            <a:r>
              <a:rPr lang="en-US" dirty="0"/>
              <a:t>Will be utilized in ATR, NBSR, MITR, MURR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8762E-8366-4A4E-8F18-C58DFB9C1C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597" y="1338498"/>
            <a:ext cx="2841176" cy="10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48C3C-BD4C-274F-85FA-6BC2F85E9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000" y="2642495"/>
            <a:ext cx="2207629" cy="1693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52C81-4570-9D44-A499-6E30787AA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85" y="4510425"/>
            <a:ext cx="2032000" cy="2032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917E0B-3747-4F40-9F15-1FE995A5404A}"/>
              </a:ext>
            </a:extLst>
          </p:cNvPr>
          <p:cNvCxnSpPr>
            <a:cxnSpLocks/>
          </p:cNvCxnSpPr>
          <p:nvPr/>
        </p:nvCxnSpPr>
        <p:spPr>
          <a:xfrm>
            <a:off x="9575260" y="3859449"/>
            <a:ext cx="564204" cy="11478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13480F-6AE8-674B-A582-801324E89DAE}"/>
              </a:ext>
            </a:extLst>
          </p:cNvPr>
          <p:cNvCxnSpPr>
            <a:cxnSpLocks/>
          </p:cNvCxnSpPr>
          <p:nvPr/>
        </p:nvCxnSpPr>
        <p:spPr>
          <a:xfrm flipH="1">
            <a:off x="10285540" y="4248555"/>
            <a:ext cx="343625" cy="836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327A57-1572-624A-8719-6B5BD57040F1}"/>
              </a:ext>
            </a:extLst>
          </p:cNvPr>
          <p:cNvCxnSpPr>
            <a:cxnSpLocks/>
          </p:cNvCxnSpPr>
          <p:nvPr/>
        </p:nvCxnSpPr>
        <p:spPr>
          <a:xfrm flipH="1">
            <a:off x="10457353" y="1886042"/>
            <a:ext cx="538145" cy="1013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5C73567-5D38-7D47-AE86-C39E0AABF90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372" y="4248555"/>
            <a:ext cx="3059327" cy="2289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EAE2A-312B-FE45-A077-43629120B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762" y="5269799"/>
            <a:ext cx="2514600" cy="100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7C28A-119C-004D-AC90-D4DF45632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6430" y="1858523"/>
            <a:ext cx="2717800" cy="20828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69DAA8-5FB1-9D49-B11A-4616557F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949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EAB7-EB64-6E48-B484-98A4C60B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is the Heat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F8352-4919-3048-A2A1-E98FE7E18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6657975" cy="41506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Although the fuel is a relatively small part of a reactor system, it determines thermal power, which drives electric power generation</a:t>
            </a:r>
          </a:p>
          <a:p>
            <a:r>
              <a:rPr lang="en-US" dirty="0"/>
              <a:t>The performance of the fuel is measured by:</a:t>
            </a:r>
          </a:p>
          <a:p>
            <a:pPr lvl="1"/>
            <a:r>
              <a:rPr lang="en-US" dirty="0"/>
              <a:t>How much heat is delivered to the coolant</a:t>
            </a:r>
          </a:p>
          <a:p>
            <a:pPr lvl="1"/>
            <a:r>
              <a:rPr lang="en-US" dirty="0"/>
              <a:t>The length of time it operates without any problems</a:t>
            </a:r>
          </a:p>
          <a:p>
            <a:pPr lvl="1"/>
            <a:r>
              <a:rPr lang="en-US" dirty="0"/>
              <a:t>How well it performs during an accident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A507D-AFBA-DC48-875C-883F7E05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67" y="2250142"/>
            <a:ext cx="4181933" cy="37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6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7209-BA9D-FD4E-98F2-AE19D640E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Uranium-Molybdenum (UMo)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ABE9A-DC71-8C4D-940A-9F0AA679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86375" cy="3965670"/>
          </a:xfrm>
        </p:spPr>
        <p:txBody>
          <a:bodyPr/>
          <a:lstStyle/>
          <a:p>
            <a:r>
              <a:rPr lang="en-US" dirty="0"/>
              <a:t>Microstructural phenomena of interest:</a:t>
            </a:r>
          </a:p>
          <a:p>
            <a:pPr lvl="1"/>
            <a:r>
              <a:rPr lang="en-US" dirty="0"/>
              <a:t>Decomposition</a:t>
            </a:r>
          </a:p>
          <a:p>
            <a:pPr lvl="1"/>
            <a:r>
              <a:rPr lang="en-US" dirty="0"/>
              <a:t>Fission Gas Superlattice</a:t>
            </a:r>
          </a:p>
          <a:p>
            <a:pPr lvl="1"/>
            <a:r>
              <a:rPr lang="en-US" dirty="0"/>
              <a:t>Recrystallization</a:t>
            </a:r>
          </a:p>
          <a:p>
            <a:pPr lvl="1"/>
            <a:r>
              <a:rPr lang="en-US" dirty="0"/>
              <a:t>Inter-diffusion region</a:t>
            </a:r>
          </a:p>
          <a:p>
            <a:pPr lvl="1"/>
            <a:r>
              <a:rPr lang="en-US" dirty="0"/>
              <a:t>Carbides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2370C1E-2CB4-A243-975D-8D315D8DA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6474" y="2151002"/>
            <a:ext cx="3593148" cy="196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0C85F33-6318-5749-AB46-0D6EAD353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5" r="-710"/>
          <a:stretch/>
        </p:blipFill>
        <p:spPr bwMode="auto">
          <a:xfrm>
            <a:off x="5545583" y="2291452"/>
            <a:ext cx="2425949" cy="187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2717C-4CE9-3342-B3FA-B093270D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824" y="4630086"/>
            <a:ext cx="3495798" cy="19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E77D-736A-8845-9C31-A719BF63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5130" y="4419756"/>
            <a:ext cx="2146853" cy="209871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F936F-C4B5-924B-BDAC-7FBD53BA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343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2C7-59DC-634E-B55F-9EF7B364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8D99-BAF9-F543-9EC9-EB546BF1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779477" cy="3965670"/>
          </a:xfrm>
        </p:spPr>
        <p:txBody>
          <a:bodyPr/>
          <a:lstStyle/>
          <a:p>
            <a:r>
              <a:rPr lang="en-US" dirty="0"/>
              <a:t>TRISO: </a:t>
            </a:r>
            <a:r>
              <a:rPr lang="en-US" dirty="0" err="1"/>
              <a:t>TRistructural</a:t>
            </a:r>
            <a:r>
              <a:rPr lang="en-US" dirty="0"/>
              <a:t> </a:t>
            </a:r>
            <a:r>
              <a:rPr lang="en-US" dirty="0" err="1"/>
              <a:t>ISOtropic</a:t>
            </a:r>
            <a:r>
              <a:rPr lang="en-US" dirty="0"/>
              <a:t> particle fuel</a:t>
            </a:r>
          </a:p>
          <a:p>
            <a:r>
              <a:rPr lang="en-US" dirty="0"/>
              <a:t>Layered fuel in mm-sized particles</a:t>
            </a:r>
          </a:p>
          <a:p>
            <a:r>
              <a:rPr lang="en-US" dirty="0"/>
              <a:t>Layers:</a:t>
            </a:r>
          </a:p>
          <a:p>
            <a:pPr lvl="1"/>
            <a:r>
              <a:rPr lang="en-US" dirty="0"/>
              <a:t>Fuel Kernel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/>
              <a:t>Inner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IPyC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SiC</a:t>
            </a:r>
            <a:endParaRPr lang="en-US" dirty="0"/>
          </a:p>
          <a:p>
            <a:pPr lvl="1"/>
            <a:r>
              <a:rPr lang="en-US" dirty="0"/>
              <a:t>Outer </a:t>
            </a:r>
            <a:r>
              <a:rPr lang="en-US" dirty="0" err="1"/>
              <a:t>Pyrolitic</a:t>
            </a:r>
            <a:r>
              <a:rPr lang="en-US" dirty="0"/>
              <a:t> Carbon (</a:t>
            </a:r>
            <a:r>
              <a:rPr lang="en-US" dirty="0" err="1"/>
              <a:t>OPyC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BC071-3862-224D-8637-D2127F716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532" y="2279785"/>
            <a:ext cx="3021789" cy="30217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DF3217-E11F-384F-9F68-AECA7757652B}"/>
              </a:ext>
            </a:extLst>
          </p:cNvPr>
          <p:cNvCxnSpPr>
            <a:cxnSpLocks/>
          </p:cNvCxnSpPr>
          <p:nvPr/>
        </p:nvCxnSpPr>
        <p:spPr>
          <a:xfrm flipV="1">
            <a:off x="3868615" y="3790680"/>
            <a:ext cx="5160898" cy="25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250748-AAD2-5248-8201-A778213D44A2}"/>
              </a:ext>
            </a:extLst>
          </p:cNvPr>
          <p:cNvCxnSpPr>
            <a:cxnSpLocks/>
          </p:cNvCxnSpPr>
          <p:nvPr/>
        </p:nvCxnSpPr>
        <p:spPr>
          <a:xfrm flipV="1">
            <a:off x="2637692" y="4298350"/>
            <a:ext cx="6002715" cy="211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82F66C-7292-5A45-88A2-975B337A587C}"/>
              </a:ext>
            </a:extLst>
          </p:cNvPr>
          <p:cNvCxnSpPr>
            <a:cxnSpLocks/>
          </p:cNvCxnSpPr>
          <p:nvPr/>
        </p:nvCxnSpPr>
        <p:spPr>
          <a:xfrm flipV="1">
            <a:off x="5623077" y="4603150"/>
            <a:ext cx="3406436" cy="390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48AF4-17D8-3E45-ABD3-0DA0AA4A453D}"/>
              </a:ext>
            </a:extLst>
          </p:cNvPr>
          <p:cNvCxnSpPr>
            <a:cxnSpLocks/>
          </p:cNvCxnSpPr>
          <p:nvPr/>
        </p:nvCxnSpPr>
        <p:spPr>
          <a:xfrm flipV="1">
            <a:off x="5650883" y="4806022"/>
            <a:ext cx="3529543" cy="604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25B69-E10A-6E4E-9A01-EFDA053ABABD}"/>
              </a:ext>
            </a:extLst>
          </p:cNvPr>
          <p:cNvCxnSpPr>
            <a:cxnSpLocks/>
          </p:cNvCxnSpPr>
          <p:nvPr/>
        </p:nvCxnSpPr>
        <p:spPr>
          <a:xfrm flipV="1">
            <a:off x="5650883" y="4831405"/>
            <a:ext cx="4040111" cy="1035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8716-87D8-8748-AC97-61E6EEA3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153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F99F-02B1-F34D-9604-A2992A00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8F79-A83A-B947-A1A3-EE51B75B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48400" cy="3965670"/>
          </a:xfrm>
        </p:spPr>
        <p:txBody>
          <a:bodyPr/>
          <a:lstStyle/>
          <a:p>
            <a:r>
              <a:rPr lang="en-US" dirty="0"/>
              <a:t>Can appear as UC, U</a:t>
            </a:r>
            <a:r>
              <a:rPr lang="en-US" baseline="-25000" dirty="0"/>
              <a:t>2</a:t>
            </a:r>
            <a:r>
              <a:rPr lang="en-US" dirty="0"/>
              <a:t>C</a:t>
            </a:r>
            <a:r>
              <a:rPr lang="en-US" baseline="-25000" dirty="0"/>
              <a:t>3</a:t>
            </a:r>
            <a:r>
              <a:rPr lang="en-US" dirty="0"/>
              <a:t>, or UC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Rapidly corrodes in water</a:t>
            </a:r>
          </a:p>
          <a:p>
            <a:pPr lvl="1"/>
            <a:r>
              <a:rPr lang="en-US" dirty="0"/>
              <a:t>Reacts with some cladding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B952D-C77C-904A-92BE-0A574949AA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651" y="1968501"/>
            <a:ext cx="3841884" cy="4672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9EF8A-23DD-5947-8DB6-0B07281E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632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89D4-557F-1342-A71B-55ACCA14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847F-1870-3A46-B2C3-251A41AA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7415" cy="3965670"/>
          </a:xfrm>
        </p:spPr>
        <p:txBody>
          <a:bodyPr>
            <a:normAutofit fontScale="92500"/>
          </a:bodyPr>
          <a:lstStyle/>
          <a:p>
            <a:r>
              <a:rPr lang="en-US" dirty="0"/>
              <a:t>High temperature gas reactors (HTGR) or molten salt reactors (MSRs)</a:t>
            </a:r>
          </a:p>
          <a:p>
            <a:r>
              <a:rPr lang="en-US" dirty="0"/>
              <a:t>Pebble bed and prismatic types</a:t>
            </a:r>
          </a:p>
          <a:p>
            <a:r>
              <a:rPr lang="en-US" dirty="0"/>
              <a:t>Particles are agglomerated with graphite into a larger pebble, or into a cylindrical block</a:t>
            </a:r>
          </a:p>
          <a:p>
            <a:r>
              <a:rPr lang="en-US" dirty="0"/>
              <a:t>Current designs utilize UCO, which is a heterogeneous mixture of UO2 and UC fuel</a:t>
            </a:r>
          </a:p>
          <a:p>
            <a:r>
              <a:rPr lang="en-US" dirty="0"/>
              <a:t>Helium cooled gas or molten salt cooled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24596-973C-8E4E-8717-E1FAFD4AC4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518" y="2160495"/>
            <a:ext cx="3399107" cy="263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3FE27-3753-F243-A03A-DBD00F5BA0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156" y="5044281"/>
            <a:ext cx="2843784" cy="1737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FD4-05E0-C64A-AD69-42A70B6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99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EB45-5CF2-244D-AEAD-3F50A5A8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UC/UCO TRISO Fuels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46FA-D87C-6A4E-9305-7ED7C19A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838092" cy="3965670"/>
          </a:xfrm>
        </p:spPr>
        <p:txBody>
          <a:bodyPr/>
          <a:lstStyle/>
          <a:p>
            <a:r>
              <a:rPr lang="en-US" dirty="0"/>
              <a:t>Each individual pebble acts as its own containment, and allows fuels to go to much higher burnups and higher temperatures than UO2</a:t>
            </a:r>
          </a:p>
          <a:p>
            <a:r>
              <a:rPr lang="en-US" dirty="0"/>
              <a:t>Highly reliant on accurate fabrication processes that create high integrity, uniform layers and spherical particles</a:t>
            </a:r>
          </a:p>
          <a:p>
            <a:r>
              <a:rPr lang="en-US" dirty="0"/>
              <a:t>Integrity of the </a:t>
            </a:r>
            <a:r>
              <a:rPr lang="en-US" dirty="0" err="1"/>
              <a:t>SiC</a:t>
            </a:r>
            <a:r>
              <a:rPr lang="en-US" dirty="0"/>
              <a:t> is key for fission product retention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C27B3-B354-6042-9265-FBD4B06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78" y="1303527"/>
            <a:ext cx="2552700" cy="261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3BA6B-C919-9640-87F8-0EB77F64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478" y="4025871"/>
            <a:ext cx="2552700" cy="2552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A825D-4CA3-F946-AE2C-0084F322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75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A1-2B4B-EB4A-A37F-0FAB3B1F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CANDU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250A-5C62-2C40-B928-8E55DE2D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54710" cy="3965670"/>
          </a:xfrm>
        </p:spPr>
        <p:txBody>
          <a:bodyPr/>
          <a:lstStyle/>
          <a:p>
            <a:r>
              <a:rPr lang="en-US" dirty="0"/>
              <a:t>Canada Deuterium Uranium: pressurized heavy water reactor</a:t>
            </a:r>
          </a:p>
          <a:p>
            <a:r>
              <a:rPr lang="en-US" dirty="0"/>
              <a:t>Natural uranium, as UO2, as the fuel source</a:t>
            </a:r>
          </a:p>
          <a:p>
            <a:r>
              <a:rPr lang="en-US" dirty="0"/>
              <a:t>Heavy water is the coolant, has a lower absorption of neutrons</a:t>
            </a:r>
          </a:p>
          <a:p>
            <a:r>
              <a:rPr lang="en-US" dirty="0"/>
              <a:t>Fuel pins are horizontal, as opposed to vertical</a:t>
            </a:r>
          </a:p>
          <a:p>
            <a:r>
              <a:rPr lang="en-US" dirty="0"/>
              <a:t>CANDU can be refueled online</a:t>
            </a:r>
          </a:p>
          <a:p>
            <a:r>
              <a:rPr lang="en-US" dirty="0"/>
              <a:t>Removes costs associated with enrichment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43D9B-AF7A-DD43-AE1A-2EE43BF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D7FA8-3618-4945-AA52-3A1AEB8C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10" y="1968501"/>
            <a:ext cx="4754421" cy="38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E53F-6EB2-8A4A-B245-44455CA9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– Lead Cooled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8062-8983-D04C-9537-A68D62D91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59569" cy="39656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Can appear as UN, U</a:t>
            </a:r>
            <a:r>
              <a:rPr lang="en-US" baseline="-25000" dirty="0"/>
              <a:t>2</a:t>
            </a:r>
            <a:r>
              <a:rPr lang="en-US" dirty="0"/>
              <a:t>N</a:t>
            </a:r>
            <a:r>
              <a:rPr lang="en-US" baseline="-25000" dirty="0"/>
              <a:t>3</a:t>
            </a:r>
            <a:r>
              <a:rPr lang="en-US" dirty="0"/>
              <a:t>, or UN</a:t>
            </a:r>
            <a:r>
              <a:rPr lang="en-US" baseline="-25000" dirty="0"/>
              <a:t>2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thermal conductivity</a:t>
            </a:r>
          </a:p>
          <a:p>
            <a:pPr lvl="1"/>
            <a:r>
              <a:rPr lang="en-US" dirty="0"/>
              <a:t>High fuel density</a:t>
            </a:r>
          </a:p>
          <a:p>
            <a:pPr lvl="1"/>
            <a:r>
              <a:rPr lang="en-US" dirty="0"/>
              <a:t>Thermally stable</a:t>
            </a:r>
          </a:p>
          <a:p>
            <a:pPr lvl="1"/>
            <a:r>
              <a:rPr lang="en-US" dirty="0"/>
              <a:t>High melting temperature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Corrodes in water</a:t>
            </a:r>
          </a:p>
          <a:p>
            <a:pPr lvl="1"/>
            <a:r>
              <a:rPr lang="en-US" dirty="0"/>
              <a:t>Reacts with some cladding</a:t>
            </a:r>
          </a:p>
          <a:p>
            <a:pPr lvl="1"/>
            <a:r>
              <a:rPr lang="en-US" dirty="0"/>
              <a:t>Difficult to manufacture</a:t>
            </a:r>
          </a:p>
          <a:p>
            <a:pPr lvl="1"/>
            <a:r>
              <a:rPr lang="en-US" dirty="0"/>
              <a:t>Requires N-enrichment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16D6A-B81F-724B-8B0C-2A7656DE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29" y="2160495"/>
            <a:ext cx="3633154" cy="3067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A954D-90D2-584D-8937-1DAFCF988F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7173" y="2160495"/>
            <a:ext cx="2676156" cy="35047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E243-6009-094D-A763-A67284D52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9161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D2F7B-B1E2-3C44-B263-D861C996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Molten Salt Reactors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3AEC-FB3A-B04F-8C41-82F47F10D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34667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Molten Salt Reactor</a:t>
            </a:r>
          </a:p>
          <a:p>
            <a:pPr lvl="1"/>
            <a:r>
              <a:rPr lang="en-US" dirty="0"/>
              <a:t>Utilizes flowing fuel salt (i.e., UF4-ZrF4-KF) with a secondary molten salt coolant loop (</a:t>
            </a:r>
            <a:r>
              <a:rPr lang="en-US" dirty="0" err="1"/>
              <a:t>FLiBe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MSRE at ORNL, some modern designs </a:t>
            </a:r>
          </a:p>
          <a:p>
            <a:r>
              <a:rPr lang="en-US" dirty="0"/>
              <a:t>Stable Salt Reactor</a:t>
            </a:r>
          </a:p>
          <a:p>
            <a:pPr lvl="1"/>
            <a:r>
              <a:rPr lang="en-US" dirty="0"/>
              <a:t>Utilizes fuel that is dissolved in molten salts (NaCl-(U/Pu)Cl3), contained in rods</a:t>
            </a:r>
          </a:p>
          <a:p>
            <a:pPr lvl="1"/>
            <a:r>
              <a:rPr lang="en-US" dirty="0"/>
              <a:t>Molten salt coolant (</a:t>
            </a:r>
            <a:r>
              <a:rPr lang="en-US" dirty="0" err="1"/>
              <a:t>NaF-ZrF</a:t>
            </a:r>
            <a:r>
              <a:rPr lang="en-US" dirty="0"/>
              <a:t>, </a:t>
            </a:r>
            <a:r>
              <a:rPr lang="en-US" dirty="0" err="1"/>
              <a:t>FLiBe</a:t>
            </a:r>
            <a:r>
              <a:rPr lang="en-US" dirty="0"/>
              <a:t>, FLiNaK, etc.)</a:t>
            </a:r>
          </a:p>
          <a:p>
            <a:r>
              <a:rPr lang="en-US" dirty="0"/>
              <a:t>Can mix other actinides into the fuel in order to burn waste</a:t>
            </a:r>
          </a:p>
          <a:p>
            <a:r>
              <a:rPr lang="en-US" dirty="0"/>
              <a:t>Designed to be inherently safe</a:t>
            </a:r>
          </a:p>
          <a:p>
            <a:r>
              <a:rPr lang="en-US" dirty="0"/>
              <a:t>Molten salt corrosion is a big problem, as well as the lack of information on thermophysical properties of complex salt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120D-61F0-FB48-A394-404D0680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B099-4A8D-0141-9683-825466B02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425" y="4161155"/>
            <a:ext cx="2844801" cy="25603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560DFC-58B5-E066-C399-154E041B4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51" y="1618443"/>
            <a:ext cx="3720663" cy="27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7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D81B-6730-A942-AB34-4412FED5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Fuel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FE8B2-A608-F245-8073-707F1FA04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125"/>
            <a:ext cx="6276621" cy="3190438"/>
          </a:xfrm>
        </p:spPr>
        <p:txBody>
          <a:bodyPr/>
          <a:lstStyle/>
          <a:p>
            <a:r>
              <a:rPr lang="en-US" sz="2000" dirty="0"/>
              <a:t>Lightbridge</a:t>
            </a:r>
          </a:p>
          <a:p>
            <a:pPr lvl="1"/>
            <a:r>
              <a:rPr lang="en-US" sz="2000" dirty="0"/>
              <a:t>High </a:t>
            </a:r>
            <a:r>
              <a:rPr lang="en-US" sz="2000" dirty="0" err="1"/>
              <a:t>Zr</a:t>
            </a:r>
            <a:r>
              <a:rPr lang="en-US" sz="2000" dirty="0"/>
              <a:t> content UZr alloy</a:t>
            </a:r>
          </a:p>
          <a:p>
            <a:pPr lvl="1"/>
            <a:r>
              <a:rPr lang="en-US" sz="2000" dirty="0"/>
              <a:t>Cruciform geometry fuel rods, combined into fuel elements</a:t>
            </a:r>
          </a:p>
          <a:p>
            <a:pPr lvl="1"/>
            <a:endParaRPr lang="en-US" sz="2000" dirty="0"/>
          </a:p>
          <a:p>
            <a:r>
              <a:rPr lang="en-US" sz="2000" dirty="0"/>
              <a:t>Kairos</a:t>
            </a:r>
          </a:p>
          <a:p>
            <a:pPr lvl="1"/>
            <a:r>
              <a:rPr lang="en-US" sz="2000" dirty="0"/>
              <a:t>TRISO particle compacts with low density core</a:t>
            </a:r>
          </a:p>
          <a:p>
            <a:pPr lvl="1"/>
            <a:r>
              <a:rPr lang="en-US" sz="2000" dirty="0"/>
              <a:t>Float in molten salt coolant for online refueling</a:t>
            </a:r>
          </a:p>
          <a:p>
            <a:endParaRPr lang="en-US" sz="2000" dirty="0"/>
          </a:p>
          <a:p>
            <a:r>
              <a:rPr lang="en-US" sz="2000" dirty="0"/>
              <a:t>NASA/LANL</a:t>
            </a:r>
          </a:p>
          <a:p>
            <a:pPr lvl="1"/>
            <a:r>
              <a:rPr lang="en-US" sz="2000" dirty="0"/>
              <a:t>UMo fuel for space reactors: KRUSTY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D286F-B785-3A4A-A2EB-AFAD6217C9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274" y="3365576"/>
            <a:ext cx="2992141" cy="1649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2F31-8696-404E-9B2D-0B8F7360FF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5947" y="1568669"/>
            <a:ext cx="3458186" cy="17406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FF073-AA47-E34D-A62B-EBA3CC8C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C3B00-7743-784D-ACE5-9D49A7057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274" y="5071850"/>
            <a:ext cx="2528515" cy="1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D1C09-3D7D-0E4C-A886-D499711D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Summary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F0CF3C-DF8D-1D4A-B6B8-2516535A41BC}"/>
              </a:ext>
            </a:extLst>
          </p:cNvPr>
          <p:cNvGraphicFramePr>
            <a:graphicFrameLocks noGrp="1"/>
          </p:cNvGraphicFramePr>
          <p:nvPr/>
        </p:nvGraphicFramePr>
        <p:xfrm>
          <a:off x="1573936" y="2495019"/>
          <a:ext cx="8609264" cy="3125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4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UZr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UO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</a:t>
                      </a:r>
                      <a:r>
                        <a:rPr lang="en-US" sz="1400" i="1" baseline="-25000" dirty="0"/>
                        <a:t>3</a:t>
                      </a:r>
                      <a:r>
                        <a:rPr lang="en-US" sz="1400" i="1" dirty="0"/>
                        <a:t>Si</a:t>
                      </a:r>
                      <a:r>
                        <a:rPr lang="en-US" sz="1400" i="1" baseline="-25000" dirty="0"/>
                        <a:t>2</a:t>
                      </a:r>
                      <a:endParaRPr lang="en-US" sz="140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Corrosion resistance in water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Very 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Poor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Compatibility</a:t>
                      </a:r>
                      <a:r>
                        <a:rPr lang="en-US" sz="1400" baseline="0" dirty="0"/>
                        <a:t> with clad materials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Reacts with normal</a:t>
                      </a:r>
                      <a:r>
                        <a:rPr lang="en-US" sz="1400" baseline="0" dirty="0">
                          <a:solidFill>
                            <a:srgbClr val="FF0000"/>
                          </a:solidFill>
                        </a:rPr>
                        <a:t> clad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stability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Phase change at 665 and 770 °C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Good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Uranium (metal) density (g/cm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19.04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9.65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12.97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13.52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Melting point (°C)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1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Thermal conductivity (W/m-K)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38 at 430 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3 at 1000°C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25 at 500°C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20 at 750°C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8000"/>
                          </a:solidFill>
                        </a:rPr>
                        <a:t>23</a:t>
                      </a:r>
                      <a:r>
                        <a:rPr lang="en-US" sz="1400" baseline="0" dirty="0">
                          <a:solidFill>
                            <a:srgbClr val="008000"/>
                          </a:solidFill>
                        </a:rPr>
                        <a:t> at 773°C</a:t>
                      </a:r>
                      <a:endParaRPr lang="en-US" sz="1400" dirty="0">
                        <a:solidFill>
                          <a:srgbClr val="008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98D9C-3987-9E4D-A1E0-C24E516BA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07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F57-E27C-7147-95ED-E33CF9E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much heat is delivered to the coolant?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ECCC-82E5-894A-9B60-B304C701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5486400" cy="38760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Heat transport is related to thermal conductivity</a:t>
            </a:r>
          </a:p>
          <a:p>
            <a:r>
              <a:rPr lang="en-US" dirty="0"/>
              <a:t>In single crystal, pristine materials, thermal conductivity is reasonably straightforward</a:t>
            </a:r>
          </a:p>
          <a:p>
            <a:r>
              <a:rPr lang="en-US" dirty="0"/>
              <a:t>In dynamic, radiation environments, thermal conductivity degrades, fission gas bubbles form, grain boundaries are generated and destroyed</a:t>
            </a:r>
          </a:p>
          <a:p>
            <a:r>
              <a:rPr lang="en-US" dirty="0"/>
              <a:t>How does thermal conductivity vary?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4606D-A361-1A40-A530-3E1778902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734"/>
          <a:stretch/>
        </p:blipFill>
        <p:spPr>
          <a:xfrm>
            <a:off x="7810500" y="1915004"/>
            <a:ext cx="2295525" cy="235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F8A6A-0166-1947-996C-BB4F0E8EB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4274029"/>
            <a:ext cx="4756150" cy="23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4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0C73-E050-D84C-9038-0BA95F49B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Types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E35AE-102C-6D4A-9A2A-9B6F0A00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68966" cy="3965670"/>
          </a:xfrm>
        </p:spPr>
        <p:txBody>
          <a:bodyPr/>
          <a:lstStyle/>
          <a:p>
            <a:r>
              <a:rPr lang="en-US" sz="2000" dirty="0"/>
              <a:t>There exist a number of nuclear fuels in different stages of utilization and development</a:t>
            </a:r>
          </a:p>
          <a:p>
            <a:r>
              <a:rPr lang="en-US" sz="2000" dirty="0"/>
              <a:t>Uranium is combined with O, C, N, transition metals for a variety of fuel types</a:t>
            </a:r>
          </a:p>
          <a:p>
            <a:r>
              <a:rPr lang="en-US" sz="2000" dirty="0"/>
              <a:t>UO2: ceramic, commercial reactor fuel, light water reactors</a:t>
            </a:r>
          </a:p>
          <a:p>
            <a:r>
              <a:rPr lang="en-US" sz="2000" dirty="0"/>
              <a:t>Each reactor design or application has individual needs, and no one fuel is one size fits all</a:t>
            </a:r>
          </a:p>
          <a:p>
            <a:r>
              <a:rPr lang="en-US" sz="2000" dirty="0"/>
              <a:t>Need to balance safety, performance (normal, off-normal, extended), manufacturability, processing, waste, etc. 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803A0D-B5E6-3B42-B4ED-5B8EBAB1B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1968501"/>
            <a:ext cx="3619166" cy="2361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87E01-5817-7541-9907-F1AB09741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68" y="4441174"/>
            <a:ext cx="3611358" cy="20299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DD742-CC52-7B41-84B3-CA63F090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F2C605-4958-CF43-AA48-80339EFDB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64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F56A-496A-2047-ADE5-CCF8BA98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6723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F57-E27C-7147-95ED-E33CF9E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4000" dirty="0"/>
              <a:t>The length of time fuel operates without any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ECCC-82E5-894A-9B60-B304C701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5486400" cy="404588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There are 98 operating nuclear reactors in the US, producing 20% of the electricity</a:t>
            </a:r>
          </a:p>
          <a:p>
            <a:r>
              <a:rPr lang="en-US" dirty="0"/>
              <a:t>The net capacity factor is the ratio of an actual electrical energy output to the maximum possible electrical energy output over a period of time</a:t>
            </a:r>
          </a:p>
          <a:p>
            <a:r>
              <a:rPr lang="en-US" dirty="0"/>
              <a:t>Nuclear reactor capacity factor is ~92% over the past decade</a:t>
            </a:r>
          </a:p>
          <a:p>
            <a:r>
              <a:rPr lang="en-US" dirty="0"/>
              <a:t>The ability to maintain high capacity factor, limit shutdown time, is key in making nuclear power economical</a:t>
            </a:r>
          </a:p>
          <a:p>
            <a:r>
              <a:rPr lang="en-US" dirty="0"/>
              <a:t>Fuel is the primary component forcing reactor downtime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60DE1-D2B3-CD4B-94C3-CD2FEF9A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0141"/>
            <a:ext cx="5721351" cy="36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3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4F57-E27C-7147-95ED-E33CF9E6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4000" dirty="0"/>
              <a:t>Fuel behavior during accidents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ECCC-82E5-894A-9B60-B304C701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50141"/>
            <a:ext cx="5486400" cy="40458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addition to normal operating conditions, the behavior of the fuel during accidents is of critical importance</a:t>
            </a:r>
          </a:p>
          <a:p>
            <a:r>
              <a:rPr lang="en-US" dirty="0"/>
              <a:t>Predictable, and hopefully stable, behavior is desired during a variety of accident scenarios</a:t>
            </a:r>
          </a:p>
          <a:p>
            <a:r>
              <a:rPr lang="en-US" dirty="0"/>
              <a:t>Even low impact accidents are detrimental to public opinion surrounding nuclear energy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0DA98-373F-754B-9050-F037C1666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539" y="4273083"/>
            <a:ext cx="4530622" cy="2313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7A085-4F57-E44D-A12F-106DBDFC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534" y="1863376"/>
            <a:ext cx="4050632" cy="2278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F9BD5-B47D-C94D-B8F4-E086BD4FAEE8}"/>
              </a:ext>
            </a:extLst>
          </p:cNvPr>
          <p:cNvSpPr txBox="1"/>
          <p:nvPr/>
        </p:nvSpPr>
        <p:spPr>
          <a:xfrm>
            <a:off x="7344867" y="2099727"/>
            <a:ext cx="13658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Fukushima</a:t>
            </a:r>
          </a:p>
        </p:txBody>
      </p:sp>
    </p:spTree>
    <p:extLst>
      <p:ext uri="{BB962C8B-B14F-4D97-AF65-F5344CB8AC3E}">
        <p14:creationId xmlns:p14="http://schemas.microsoft.com/office/powerpoint/2010/main" val="109388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AF98-CFEE-F343-B926-A5351E4B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All of these factors together represent what we call “fuel performance”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35F060-7B46-2E4F-89B0-91B57CCC95D6}"/>
              </a:ext>
            </a:extLst>
          </p:cNvPr>
          <p:cNvGrpSpPr>
            <a:grpSpLocks noChangeAspect="1"/>
          </p:cNvGrpSpPr>
          <p:nvPr/>
        </p:nvGrpSpPr>
        <p:grpSpPr>
          <a:xfrm>
            <a:off x="2762077" y="2109482"/>
            <a:ext cx="6667846" cy="4552402"/>
            <a:chOff x="741947" y="1314264"/>
            <a:chExt cx="8017325" cy="5473744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F264F13E-8E1A-ED49-819B-209797A77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763" y="1711324"/>
              <a:ext cx="2711509" cy="1757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EE11F9-C7A2-E644-B40A-182AD58FF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947" y="1643024"/>
              <a:ext cx="2699403" cy="200655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D6D238-DD46-6247-B4FA-3403E827717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19969" y="1314264"/>
              <a:ext cx="4111031" cy="3993980"/>
              <a:chOff x="2325864" y="1454808"/>
              <a:chExt cx="4568657" cy="4438576"/>
            </a:xfrm>
          </p:grpSpPr>
          <p:sp>
            <p:nvSpPr>
              <p:cNvPr id="7" name="Isosceles Triangle 7">
                <a:extLst>
                  <a:ext uri="{FF2B5EF4-FFF2-40B4-BE49-F238E27FC236}">
                    <a16:creationId xmlns:a16="http://schemas.microsoft.com/office/drawing/2014/main" id="{A1E86F20-A97A-EC45-8AE9-E0FB3F026CE9}"/>
                  </a:ext>
                </a:extLst>
              </p:cNvPr>
              <p:cNvSpPr/>
              <p:nvPr/>
            </p:nvSpPr>
            <p:spPr>
              <a:xfrm>
                <a:off x="2325864" y="1584906"/>
                <a:ext cx="3429000" cy="319505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9">
                <a:extLst>
                  <a:ext uri="{FF2B5EF4-FFF2-40B4-BE49-F238E27FC236}">
                    <a16:creationId xmlns:a16="http://schemas.microsoft.com/office/drawing/2014/main" id="{1FA32625-64E3-064A-A949-24430712DD76}"/>
                  </a:ext>
                </a:extLst>
              </p:cNvPr>
              <p:cNvSpPr/>
              <p:nvPr/>
            </p:nvSpPr>
            <p:spPr>
              <a:xfrm>
                <a:off x="2894020" y="2639227"/>
                <a:ext cx="3429000" cy="319505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2A8CD4FD-8B2C-7B44-AD8D-E4C46D0F5E09}"/>
                  </a:ext>
                </a:extLst>
              </p:cNvPr>
              <p:cNvSpPr/>
              <p:nvPr/>
            </p:nvSpPr>
            <p:spPr>
              <a:xfrm>
                <a:off x="3465521" y="1579258"/>
                <a:ext cx="3429000" cy="319505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10">
                <a:extLst>
                  <a:ext uri="{FF2B5EF4-FFF2-40B4-BE49-F238E27FC236}">
                    <a16:creationId xmlns:a16="http://schemas.microsoft.com/office/drawing/2014/main" id="{FB7458AC-D756-684B-8751-9978CBCACA51}"/>
                  </a:ext>
                </a:extLst>
              </p:cNvPr>
              <p:cNvSpPr/>
              <p:nvPr/>
            </p:nvSpPr>
            <p:spPr>
              <a:xfrm>
                <a:off x="3465521" y="2639227"/>
                <a:ext cx="2289343" cy="2140732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en-US" sz="2000" b="1" dirty="0"/>
                  <a:t>Fuel </a:t>
                </a:r>
                <a:br>
                  <a:rPr lang="en-US" sz="2000" b="1" dirty="0"/>
                </a:br>
                <a:r>
                  <a:rPr lang="en-US" sz="2000" b="1" dirty="0"/>
                  <a:t>Performance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3386-8614-6040-AACA-ACB8A902AD7A}"/>
                  </a:ext>
                </a:extLst>
              </p:cNvPr>
              <p:cNvSpPr txBox="1"/>
              <p:nvPr/>
            </p:nvSpPr>
            <p:spPr>
              <a:xfrm rot="17929665">
                <a:off x="1651523" y="3036235"/>
                <a:ext cx="3656367" cy="493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Heat generation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EA5ABE-56A3-3946-9CEC-372C6BB4A062}"/>
                  </a:ext>
                </a:extLst>
              </p:cNvPr>
              <p:cNvSpPr txBox="1"/>
              <p:nvPr/>
            </p:nvSpPr>
            <p:spPr>
              <a:xfrm rot="3870008">
                <a:off x="3849291" y="2890971"/>
                <a:ext cx="3656367" cy="86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Fuel problems causing unscheduled outages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E3B74E-8CC6-AB44-9CA7-CAFF9C1232EE}"/>
                  </a:ext>
                </a:extLst>
              </p:cNvPr>
              <p:cNvSpPr txBox="1"/>
              <p:nvPr/>
            </p:nvSpPr>
            <p:spPr>
              <a:xfrm>
                <a:off x="2894020" y="5029736"/>
                <a:ext cx="3429000" cy="86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Fuel behavior </a:t>
                </a:r>
                <a:br>
                  <a:rPr lang="en-US" dirty="0"/>
                </a:br>
                <a:r>
                  <a:rPr lang="en-US" dirty="0"/>
                  <a:t>during an accident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B71F36C-785B-3243-A92A-B53015DA7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1350" y="5321900"/>
              <a:ext cx="2606413" cy="1466108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794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6BCD-4C48-634B-A3CC-DCF053FE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1EEF-B4FF-3444-8B4E-4658FE7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38800" cy="396567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Safety:</a:t>
            </a:r>
          </a:p>
          <a:p>
            <a:pPr lvl="1"/>
            <a:r>
              <a:rPr lang="en-US" dirty="0"/>
              <a:t>Stable and predictable behavior</a:t>
            </a:r>
          </a:p>
          <a:p>
            <a:pPr lvl="1"/>
            <a:r>
              <a:rPr lang="en-US" dirty="0"/>
              <a:t>No melting, no phase changes under transients that lead to deleterious behavior</a:t>
            </a:r>
          </a:p>
          <a:p>
            <a:r>
              <a:rPr lang="en-US" dirty="0"/>
              <a:t>Uranium density</a:t>
            </a:r>
          </a:p>
          <a:p>
            <a:r>
              <a:rPr lang="en-US" dirty="0"/>
              <a:t>Mechanical integrity</a:t>
            </a:r>
          </a:p>
          <a:p>
            <a:r>
              <a:rPr lang="en-US" dirty="0"/>
              <a:t>Cladding interactions</a:t>
            </a:r>
          </a:p>
          <a:p>
            <a:r>
              <a:rPr lang="en-US" dirty="0"/>
              <a:t>Swelling and fission gas release</a:t>
            </a:r>
          </a:p>
          <a:p>
            <a:r>
              <a:rPr lang="en-US" dirty="0"/>
              <a:t>Operating temperatures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20EDF-05D4-5445-80AC-0996A955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2160495"/>
            <a:ext cx="4265728" cy="37619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B2E24-055C-9646-A7D8-897D6F17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7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not use pure uranium metal?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6205219" cy="278058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Pure uranium has three phases</a:t>
            </a:r>
          </a:p>
          <a:p>
            <a:pPr lvl="1"/>
            <a:r>
              <a:rPr lang="en-US" dirty="0"/>
              <a:t>α-phase is orthorhombic</a:t>
            </a:r>
          </a:p>
          <a:p>
            <a:pPr lvl="1"/>
            <a:r>
              <a:rPr lang="en-US" dirty="0"/>
              <a:t>β-phase is tetragonal</a:t>
            </a:r>
          </a:p>
          <a:p>
            <a:pPr lvl="1"/>
            <a:r>
              <a:rPr lang="en-US" dirty="0">
                <a:latin typeface="Symbol" pitchFamily="2" charset="2"/>
              </a:rPr>
              <a:t>g</a:t>
            </a:r>
            <a:r>
              <a:rPr lang="en-US" dirty="0"/>
              <a:t>-phase is body-centered cubic</a:t>
            </a:r>
          </a:p>
          <a:p>
            <a:pPr lvl="1"/>
            <a:r>
              <a:rPr lang="en-US" dirty="0"/>
              <a:t>During thermal cycling, pure uranium</a:t>
            </a:r>
            <a:br>
              <a:rPr lang="en-US" dirty="0"/>
            </a:br>
            <a:r>
              <a:rPr lang="en-US" dirty="0"/>
              <a:t>dramatically swells</a:t>
            </a:r>
          </a:p>
          <a:p>
            <a:pPr lvl="1"/>
            <a:r>
              <a:rPr lang="en-US" dirty="0"/>
              <a:t>Alpha U has both anisotropic thermal expansion and anisotropic irradiation growth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52" y="4941079"/>
            <a:ext cx="3558468" cy="1542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299" y="4699859"/>
            <a:ext cx="1586296" cy="1433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950" y="4772033"/>
            <a:ext cx="2117720" cy="14764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F4AB2-CDCB-BC45-AFE3-BE52D99D84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174" y="2038129"/>
            <a:ext cx="3415123" cy="2622072"/>
          </a:xfrm>
          <a:prstGeom prst="rect">
            <a:avLst/>
          </a:prstGeom>
        </p:spPr>
      </p:pic>
      <p:pic>
        <p:nvPicPr>
          <p:cNvPr id="14" name="Picture 13" descr="C:\Users\beeler\Desktop\work\e_d_pic.tif">
            <a:extLst>
              <a:ext uri="{FF2B5EF4-FFF2-40B4-BE49-F238E27FC236}">
                <a16:creationId xmlns:a16="http://schemas.microsoft.com/office/drawing/2014/main" id="{232D1464-92D3-644E-AD03-9506C43897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729"/>
          <a:stretch/>
        </p:blipFill>
        <p:spPr bwMode="auto">
          <a:xfrm>
            <a:off x="10522025" y="4729829"/>
            <a:ext cx="1360730" cy="13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83100-C28A-D440-BDFF-BD70AE25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6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0BB5-5691-CF40-BD95-A569CE25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Fuel Types and Associated Reactor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FEC6-7C37-DF41-A129-E173911DF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UO2 – Light Water Reactors</a:t>
            </a:r>
          </a:p>
          <a:p>
            <a:pPr lvl="1"/>
            <a:r>
              <a:rPr lang="en-US" sz="2400" dirty="0"/>
              <a:t>Mixed oxide (MOX) </a:t>
            </a:r>
          </a:p>
          <a:p>
            <a:pPr lvl="1"/>
            <a:r>
              <a:rPr lang="en-US" sz="2400" dirty="0"/>
              <a:t>Accident tolerant/Advanced Technology Fuel (ATF)</a:t>
            </a:r>
          </a:p>
          <a:p>
            <a:r>
              <a:rPr lang="en-US" sz="2400" dirty="0"/>
              <a:t>UZr – Sodium Cooled Fast Reactors</a:t>
            </a:r>
          </a:p>
          <a:p>
            <a:r>
              <a:rPr lang="en-US" sz="2400" dirty="0"/>
              <a:t>UMo – Research Reactors </a:t>
            </a:r>
          </a:p>
          <a:p>
            <a:r>
              <a:rPr lang="en-US" sz="2400" dirty="0"/>
              <a:t>UC/UCO – High Temperature Gas Reactors</a:t>
            </a:r>
          </a:p>
          <a:p>
            <a:r>
              <a:rPr lang="en-US" sz="2400" dirty="0"/>
              <a:t>UN – Lead Cooled Fast Reactors</a:t>
            </a:r>
          </a:p>
          <a:p>
            <a:r>
              <a:rPr lang="en-US" sz="2400" dirty="0"/>
              <a:t>Other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A0CBB-21D2-4D4A-B0DE-65EBA917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578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22212</TotalTime>
  <Words>1530</Words>
  <Application>Microsoft Macintosh PowerPoint</Application>
  <PresentationFormat>Widescreen</PresentationFormat>
  <Paragraphs>281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Symbol</vt:lpstr>
      <vt:lpstr>Custom Design</vt:lpstr>
      <vt:lpstr>1_NCStateU-horizontal-left-logo</vt:lpstr>
      <vt:lpstr>NCStateU-horizontal-left-logo</vt:lpstr>
      <vt:lpstr>Nuclear Fuels</vt:lpstr>
      <vt:lpstr>Fuel is the Heat Source</vt:lpstr>
      <vt:lpstr>How much heat is delivered to the coolant?</vt:lpstr>
      <vt:lpstr>The length of time fuel operates without any problems</vt:lpstr>
      <vt:lpstr>Fuel behavior during accidents</vt:lpstr>
      <vt:lpstr>All of these factors together represent what we call “fuel performance”</vt:lpstr>
      <vt:lpstr>Fuel Considerations</vt:lpstr>
      <vt:lpstr>Why not use pure uranium metal?</vt:lpstr>
      <vt:lpstr>Fuel Types and Associated Reactor Types</vt:lpstr>
      <vt:lpstr>Uranium Dioxide (UO2)</vt:lpstr>
      <vt:lpstr>Uranium Dioxide (UO2)</vt:lpstr>
      <vt:lpstr>Uranium Dioxide (UO2)</vt:lpstr>
      <vt:lpstr>Uranium Dioxide (UO2)</vt:lpstr>
      <vt:lpstr>Mixed Oxides (MOX)</vt:lpstr>
      <vt:lpstr>Accident Tolerant Fuel</vt:lpstr>
      <vt:lpstr>Uranium-Zirconium (UZr)</vt:lpstr>
      <vt:lpstr>Uranium-Zirconium (UZr)</vt:lpstr>
      <vt:lpstr>Uranium-Zirconium (UZr)</vt:lpstr>
      <vt:lpstr>Uranium-Molybdenum (UMo)</vt:lpstr>
      <vt:lpstr>Uranium-Molybdenum (UMo)</vt:lpstr>
      <vt:lpstr>UC/UCO TRISO Fuels</vt:lpstr>
      <vt:lpstr>UC/UCO TRISO Fuels</vt:lpstr>
      <vt:lpstr>UC/UCO TRISO Fuels</vt:lpstr>
      <vt:lpstr>UC/UCO TRISO Fuels</vt:lpstr>
      <vt:lpstr>CANDU Reactors</vt:lpstr>
      <vt:lpstr>UN – Lead Cooled Reactors</vt:lpstr>
      <vt:lpstr>Molten Salt Reactors</vt:lpstr>
      <vt:lpstr>Unique Fuel Designs</vt:lpstr>
      <vt:lpstr>Fuel Summary Table</vt:lpstr>
      <vt:lpstr>Fuel Types 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Fuel Fabrication</dc:title>
  <dc:creator>Ben Beeler</dc:creator>
  <cp:lastModifiedBy>Benjamin W. Beeler</cp:lastModifiedBy>
  <cp:revision>46</cp:revision>
  <dcterms:created xsi:type="dcterms:W3CDTF">2019-12-09T16:44:02Z</dcterms:created>
  <dcterms:modified xsi:type="dcterms:W3CDTF">2022-11-16T17:11:02Z</dcterms:modified>
</cp:coreProperties>
</file>